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4A5250-9492-4C72-90FC-4A68A894D392}" type="datetimeFigureOut">
              <a:rPr kumimoji="1" lang="ja-JP" altLang="en-US" smtClean="0"/>
              <a:t>2019/7/27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270C18-676F-4E8A-B6C2-F8761B3E091B}" type="slidenum">
              <a:rPr kumimoji="1" lang="ja-JP" altLang="en-US" smtClean="0"/>
              <a:t>‹#›</a:t>
            </a:fld>
            <a:endParaRPr kumimoji="1" lang="ja-JP" altLang="en-US"/>
          </a:p>
        </p:txBody>
      </p:sp>
    </p:spTree>
    <p:extLst>
      <p:ext uri="{BB962C8B-B14F-4D97-AF65-F5344CB8AC3E}">
        <p14:creationId xmlns:p14="http://schemas.microsoft.com/office/powerpoint/2010/main" val="23754992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75270C18-676F-4E8A-B6C2-F8761B3E091B}" type="slidenum">
              <a:rPr kumimoji="1" lang="ja-JP" altLang="en-US" smtClean="0"/>
              <a:t>14</a:t>
            </a:fld>
            <a:endParaRPr kumimoji="1" lang="ja-JP" altLang="en-US"/>
          </a:p>
        </p:txBody>
      </p:sp>
    </p:spTree>
    <p:extLst>
      <p:ext uri="{BB962C8B-B14F-4D97-AF65-F5344CB8AC3E}">
        <p14:creationId xmlns:p14="http://schemas.microsoft.com/office/powerpoint/2010/main" val="2354449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75270C18-676F-4E8A-B6C2-F8761B3E091B}" type="slidenum">
              <a:rPr kumimoji="1" lang="ja-JP" altLang="en-US" smtClean="0"/>
              <a:t>15</a:t>
            </a:fld>
            <a:endParaRPr kumimoji="1" lang="ja-JP" altLang="en-US"/>
          </a:p>
        </p:txBody>
      </p:sp>
    </p:spTree>
    <p:extLst>
      <p:ext uri="{BB962C8B-B14F-4D97-AF65-F5344CB8AC3E}">
        <p14:creationId xmlns:p14="http://schemas.microsoft.com/office/powerpoint/2010/main" val="2354449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48351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288950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2037848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3855898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2265300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1110155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482618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3193761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3155330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2170307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EDFD963-7D04-4005-A7C3-D803A23CD1A8}" type="datetimeFigureOut">
              <a:rPr kumimoji="1" lang="ja-JP" altLang="en-US" smtClean="0"/>
              <a:t>2019/7/27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35692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FD963-7D04-4005-A7C3-D803A23CD1A8}" type="datetimeFigureOut">
              <a:rPr kumimoji="1" lang="ja-JP" altLang="en-US" smtClean="0"/>
              <a:t>2019/7/27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852C4-BF09-4696-B282-BCAA788ECCF5}" type="slidenum">
              <a:rPr kumimoji="1" lang="ja-JP" altLang="en-US" smtClean="0"/>
              <a:t>‹#›</a:t>
            </a:fld>
            <a:endParaRPr kumimoji="1" lang="ja-JP" altLang="en-US"/>
          </a:p>
        </p:txBody>
      </p:sp>
    </p:spTree>
    <p:extLst>
      <p:ext uri="{BB962C8B-B14F-4D97-AF65-F5344CB8AC3E}">
        <p14:creationId xmlns:p14="http://schemas.microsoft.com/office/powerpoint/2010/main" val="2702613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内部統制とは何か</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1965997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４、情報と伝達</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必要な情報を識別、把握、処理・管理して、組織内外に正しく伝えるプロセス。</a:t>
            </a:r>
            <a:endParaRPr kumimoji="1" lang="en-US" altLang="ja-JP" sz="2800" dirty="0" smtClean="0"/>
          </a:p>
          <a:p>
            <a:endParaRPr lang="en-US" altLang="ja-JP" sz="2800" dirty="0"/>
          </a:p>
          <a:p>
            <a:r>
              <a:rPr kumimoji="1" lang="ja-JP" altLang="en-US" sz="2800" dirty="0" smtClean="0"/>
              <a:t>タイムリーな情報処理・伝達が重要。</a:t>
            </a:r>
            <a:endParaRPr kumimoji="1" lang="en-US" altLang="ja-JP" sz="2800" dirty="0" smtClean="0"/>
          </a:p>
          <a:p>
            <a:endParaRPr lang="en-US" altLang="ja-JP" sz="2800" dirty="0"/>
          </a:p>
          <a:p>
            <a:r>
              <a:rPr kumimoji="1" lang="ja-JP" altLang="en-US" sz="2800" dirty="0" smtClean="0"/>
              <a:t>情報の共有・理解が重要</a:t>
            </a:r>
            <a:endParaRPr kumimoji="1" lang="en-US" altLang="ja-JP" sz="2800" dirty="0" smtClean="0"/>
          </a:p>
          <a:p>
            <a:endParaRPr lang="en-US" altLang="ja-JP" sz="2800" dirty="0"/>
          </a:p>
          <a:p>
            <a:r>
              <a:rPr kumimoji="1" lang="ja-JP" altLang="en-US" sz="2800" dirty="0" smtClean="0"/>
              <a:t>内部通報・職員提案、外部者からの通報・提案も有効な手段。</a:t>
            </a:r>
            <a:endParaRPr kumimoji="1" lang="ja-JP" altLang="en-US" sz="2800" dirty="0"/>
          </a:p>
        </p:txBody>
      </p:sp>
    </p:spTree>
    <p:extLst>
      <p:ext uri="{BB962C8B-B14F-4D97-AF65-F5344CB8AC3E}">
        <p14:creationId xmlns:p14="http://schemas.microsoft.com/office/powerpoint/2010/main" val="432672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５、モニタリング</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内部統制が有効に機能していることを継続的に評価・是正するプロセス。</a:t>
            </a:r>
            <a:endParaRPr kumimoji="1" lang="en-US" altLang="ja-JP" dirty="0" smtClean="0"/>
          </a:p>
          <a:p>
            <a:endParaRPr lang="en-US" altLang="ja-JP" dirty="0"/>
          </a:p>
          <a:p>
            <a:r>
              <a:rPr kumimoji="1" lang="ja-JP" altLang="en-US" dirty="0" smtClean="0"/>
              <a:t>モニタリングの種類</a:t>
            </a:r>
            <a:endParaRPr kumimoji="1" lang="en-US" altLang="ja-JP" dirty="0" smtClean="0"/>
          </a:p>
          <a:p>
            <a:pPr marL="0" indent="0">
              <a:buNone/>
            </a:pPr>
            <a:r>
              <a:rPr lang="ja-JP" altLang="en-US" dirty="0"/>
              <a:t>　</a:t>
            </a:r>
            <a:r>
              <a:rPr lang="ja-JP" altLang="en-US" dirty="0" smtClean="0"/>
              <a:t>　</a:t>
            </a:r>
            <a:r>
              <a:rPr lang="en-US" altLang="ja-JP" sz="2800" dirty="0" smtClean="0"/>
              <a:t>1</a:t>
            </a:r>
            <a:r>
              <a:rPr lang="ja-JP" altLang="en-US" sz="2800" dirty="0" err="1" smtClean="0"/>
              <a:t>、</a:t>
            </a:r>
            <a:r>
              <a:rPr lang="ja-JP" altLang="en-US" sz="2800" dirty="0" smtClean="0"/>
              <a:t>日常的なモニタリング・・・業務に組み込まれて行われる。</a:t>
            </a:r>
            <a:endParaRPr lang="en-US" altLang="ja-JP" sz="2800" dirty="0" smtClean="0"/>
          </a:p>
          <a:p>
            <a:pPr marL="0" indent="0">
              <a:buNone/>
            </a:pPr>
            <a:r>
              <a:rPr kumimoji="1" lang="ja-JP" altLang="en-US" sz="2800" dirty="0"/>
              <a:t>　</a:t>
            </a:r>
            <a:r>
              <a:rPr kumimoji="1" lang="ja-JP" altLang="en-US" sz="2800" dirty="0" smtClean="0"/>
              <a:t>　</a:t>
            </a:r>
            <a:r>
              <a:rPr kumimoji="1" lang="en-US" altLang="ja-JP" sz="2800" dirty="0" smtClean="0"/>
              <a:t>2</a:t>
            </a:r>
            <a:r>
              <a:rPr kumimoji="1" lang="ja-JP" altLang="en-US" sz="2800" dirty="0" err="1" smtClean="0"/>
              <a:t>、</a:t>
            </a:r>
            <a:r>
              <a:rPr kumimoji="1" lang="ja-JP" altLang="en-US" sz="2800" dirty="0" smtClean="0"/>
              <a:t>独立的評価（内部監査等）・・・業務から独立した視点で実施される。</a:t>
            </a:r>
            <a:endParaRPr kumimoji="1" lang="ja-JP" altLang="en-US" sz="2800" dirty="0"/>
          </a:p>
        </p:txBody>
      </p:sp>
    </p:spTree>
    <p:extLst>
      <p:ext uri="{BB962C8B-B14F-4D97-AF65-F5344CB8AC3E}">
        <p14:creationId xmlns:p14="http://schemas.microsoft.com/office/powerpoint/2010/main" val="2187473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６、ＩＴへの対応</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組織目標を達成するために適切な方針及び手続を定めて、「ＩＴ環境への対応」と「ＩＴの利用及び統制」を行う。</a:t>
            </a:r>
            <a:endParaRPr kumimoji="1" lang="en-US" altLang="ja-JP" sz="2800" dirty="0" smtClean="0"/>
          </a:p>
          <a:p>
            <a:endParaRPr lang="en-US" altLang="ja-JP" sz="2800" dirty="0"/>
          </a:p>
          <a:p>
            <a:r>
              <a:rPr kumimoji="1" lang="ja-JP" altLang="en-US" sz="2800" dirty="0" smtClean="0"/>
              <a:t>ＩＴ環境への対応・・・組織を取り巻くＩＴ環境を適切に理解して対応する。</a:t>
            </a:r>
            <a:endParaRPr kumimoji="1" lang="en-US" altLang="ja-JP" sz="2800" dirty="0" smtClean="0"/>
          </a:p>
          <a:p>
            <a:endParaRPr lang="en-US" altLang="ja-JP" sz="2800" dirty="0"/>
          </a:p>
          <a:p>
            <a:r>
              <a:rPr kumimoji="1" lang="ja-JP" altLang="en-US" sz="2800" dirty="0" smtClean="0"/>
              <a:t>ＩＴの利用及び統制・・・内部統制の有効性を確保するためにＩＴを有効かつ効率的に利用・管理する。</a:t>
            </a:r>
            <a:endParaRPr kumimoji="1" lang="ja-JP" altLang="en-US" sz="2800" dirty="0"/>
          </a:p>
        </p:txBody>
      </p:sp>
    </p:spTree>
    <p:extLst>
      <p:ext uri="{BB962C8B-B14F-4D97-AF65-F5344CB8AC3E}">
        <p14:creationId xmlns:p14="http://schemas.microsoft.com/office/powerpoint/2010/main" val="138909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420888"/>
            <a:ext cx="8229600" cy="1143000"/>
          </a:xfrm>
        </p:spPr>
        <p:txBody>
          <a:bodyPr/>
          <a:lstStyle/>
          <a:p>
            <a:r>
              <a:rPr kumimoji="1" lang="ja-JP" altLang="en-US" dirty="0" smtClean="0"/>
              <a:t>２、内部統制の業務</a:t>
            </a:r>
            <a:endParaRPr kumimoji="1" lang="ja-JP" altLang="en-US" dirty="0"/>
          </a:p>
        </p:txBody>
      </p:sp>
      <p:sp>
        <p:nvSpPr>
          <p:cNvPr id="3" name="コンテンツ プレースホルダー 2"/>
          <p:cNvSpPr>
            <a:spLocks noGrp="1"/>
          </p:cNvSpPr>
          <p:nvPr>
            <p:ph idx="1"/>
          </p:nvPr>
        </p:nvSpPr>
        <p:spPr>
          <a:xfrm>
            <a:off x="395536" y="3861048"/>
            <a:ext cx="8291264" cy="2265115"/>
          </a:xfrm>
        </p:spPr>
        <p:txBody>
          <a:bodyPr/>
          <a:lstStyle/>
          <a:p>
            <a:endParaRPr kumimoji="1" lang="ja-JP" altLang="en-US" dirty="0"/>
          </a:p>
        </p:txBody>
      </p:sp>
    </p:spTree>
    <p:extLst>
      <p:ext uri="{BB962C8B-B14F-4D97-AF65-F5344CB8AC3E}">
        <p14:creationId xmlns:p14="http://schemas.microsoft.com/office/powerpoint/2010/main" val="258962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内部統制業務の全体像</a:t>
            </a:r>
            <a:endParaRPr kumimoji="1" lang="ja-JP" altLang="en-US" dirty="0"/>
          </a:p>
        </p:txBody>
      </p:sp>
      <p:sp>
        <p:nvSpPr>
          <p:cNvPr id="4" name="ホームベース 3"/>
          <p:cNvSpPr/>
          <p:nvPr/>
        </p:nvSpPr>
        <p:spPr>
          <a:xfrm>
            <a:off x="755576" y="2348880"/>
            <a:ext cx="1440160" cy="187220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内部統制の整備</a:t>
            </a:r>
            <a:endParaRPr kumimoji="1" lang="ja-JP" altLang="en-US" dirty="0">
              <a:solidFill>
                <a:schemeClr val="tx1"/>
              </a:solidFill>
            </a:endParaRP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67744" y="2348880"/>
            <a:ext cx="1368152" cy="1896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ホームベース 5"/>
          <p:cNvSpPr/>
          <p:nvPr/>
        </p:nvSpPr>
        <p:spPr>
          <a:xfrm>
            <a:off x="3779912" y="2348880"/>
            <a:ext cx="1512168" cy="187220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内部統制の評価</a:t>
            </a:r>
            <a:r>
              <a:rPr kumimoji="1" lang="en-US" altLang="ja-JP" dirty="0" smtClean="0">
                <a:solidFill>
                  <a:schemeClr val="tx1"/>
                </a:solidFill>
              </a:rPr>
              <a:t>/</a:t>
            </a:r>
          </a:p>
          <a:p>
            <a:pPr algn="ctr"/>
            <a:r>
              <a:rPr lang="ja-JP" altLang="en-US" dirty="0">
                <a:solidFill>
                  <a:schemeClr val="tx1"/>
                </a:solidFill>
              </a:rPr>
              <a:t>内部監査</a:t>
            </a:r>
            <a:endParaRPr kumimoji="1" lang="ja-JP" altLang="en-US" dirty="0">
              <a:solidFill>
                <a:schemeClr val="tx1"/>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2373074"/>
            <a:ext cx="1296144"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1628" y="2337246"/>
            <a:ext cx="1392780"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476" y="4653137"/>
            <a:ext cx="6984776"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1040305" y="4756503"/>
            <a:ext cx="3736920" cy="369332"/>
          </a:xfrm>
          <a:prstGeom prst="rect">
            <a:avLst/>
          </a:prstGeom>
          <a:noFill/>
        </p:spPr>
        <p:txBody>
          <a:bodyPr wrap="none" rtlCol="0">
            <a:spAutoFit/>
          </a:bodyPr>
          <a:lstStyle/>
          <a:p>
            <a:r>
              <a:rPr kumimoji="1" lang="ja-JP" altLang="en-US" b="1" dirty="0" smtClean="0"/>
              <a:t>内部統制の不備の是正</a:t>
            </a:r>
            <a:r>
              <a:rPr kumimoji="1" lang="en-US" altLang="ja-JP" b="1" dirty="0" smtClean="0"/>
              <a:t>/</a:t>
            </a:r>
            <a:r>
              <a:rPr lang="ja-JP" altLang="en-US" b="1" dirty="0" smtClean="0"/>
              <a:t>継続的改善</a:t>
            </a:r>
            <a:endParaRPr kumimoji="1" lang="en-US" altLang="ja-JP" b="1" dirty="0" smtClean="0"/>
          </a:p>
        </p:txBody>
      </p:sp>
      <p:sp>
        <p:nvSpPr>
          <p:cNvPr id="7" name="テキスト ボックス 6"/>
          <p:cNvSpPr txBox="1"/>
          <p:nvPr/>
        </p:nvSpPr>
        <p:spPr>
          <a:xfrm>
            <a:off x="2398051" y="2859146"/>
            <a:ext cx="877805" cy="923330"/>
          </a:xfrm>
          <a:prstGeom prst="rect">
            <a:avLst/>
          </a:prstGeom>
          <a:noFill/>
        </p:spPr>
        <p:txBody>
          <a:bodyPr wrap="square" rtlCol="0">
            <a:spAutoFit/>
          </a:bodyPr>
          <a:lstStyle/>
          <a:p>
            <a:r>
              <a:rPr kumimoji="1" lang="ja-JP" altLang="en-US" dirty="0" smtClean="0"/>
              <a:t>内部統制の運用</a:t>
            </a:r>
            <a:endParaRPr kumimoji="1" lang="ja-JP" altLang="en-US" dirty="0"/>
          </a:p>
        </p:txBody>
      </p:sp>
      <p:sp>
        <p:nvSpPr>
          <p:cNvPr id="8" name="テキスト ボックス 7"/>
          <p:cNvSpPr txBox="1"/>
          <p:nvPr/>
        </p:nvSpPr>
        <p:spPr>
          <a:xfrm>
            <a:off x="5578690" y="2859146"/>
            <a:ext cx="1009534" cy="923330"/>
          </a:xfrm>
          <a:prstGeom prst="rect">
            <a:avLst/>
          </a:prstGeom>
          <a:noFill/>
        </p:spPr>
        <p:txBody>
          <a:bodyPr wrap="square" rtlCol="0">
            <a:spAutoFit/>
          </a:bodyPr>
          <a:lstStyle/>
          <a:p>
            <a:r>
              <a:rPr kumimoji="1" lang="ja-JP" altLang="en-US" dirty="0" smtClean="0"/>
              <a:t>内部統制の報告</a:t>
            </a:r>
            <a:endParaRPr kumimoji="1" lang="ja-JP" altLang="en-US" dirty="0"/>
          </a:p>
        </p:txBody>
      </p:sp>
      <p:sp>
        <p:nvSpPr>
          <p:cNvPr id="9" name="テキスト ボックス 8"/>
          <p:cNvSpPr txBox="1"/>
          <p:nvPr/>
        </p:nvSpPr>
        <p:spPr>
          <a:xfrm>
            <a:off x="6999914" y="2859146"/>
            <a:ext cx="956462" cy="923330"/>
          </a:xfrm>
          <a:prstGeom prst="rect">
            <a:avLst/>
          </a:prstGeom>
          <a:noFill/>
        </p:spPr>
        <p:txBody>
          <a:bodyPr wrap="square" rtlCol="0">
            <a:spAutoFit/>
          </a:bodyPr>
          <a:lstStyle/>
          <a:p>
            <a:r>
              <a:rPr kumimoji="1" lang="ja-JP" altLang="en-US" dirty="0" smtClean="0"/>
              <a:t>外部監査</a:t>
            </a:r>
            <a:r>
              <a:rPr kumimoji="1" lang="en-US" altLang="ja-JP" dirty="0" smtClean="0"/>
              <a:t>/</a:t>
            </a:r>
          </a:p>
          <a:p>
            <a:r>
              <a:rPr kumimoji="1" lang="ja-JP" altLang="en-US" dirty="0" smtClean="0"/>
              <a:t>検査</a:t>
            </a:r>
            <a:endParaRPr kumimoji="1" lang="ja-JP" altLang="en-US" dirty="0"/>
          </a:p>
        </p:txBody>
      </p:sp>
    </p:spTree>
    <p:extLst>
      <p:ext uri="{BB962C8B-B14F-4D97-AF65-F5344CB8AC3E}">
        <p14:creationId xmlns:p14="http://schemas.microsoft.com/office/powerpoint/2010/main" val="2021521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参考：民間企業の内部統制業務</a:t>
            </a:r>
            <a:endParaRPr kumimoji="1" lang="ja-JP" altLang="en-US" dirty="0"/>
          </a:p>
        </p:txBody>
      </p:sp>
      <p:sp>
        <p:nvSpPr>
          <p:cNvPr id="4" name="ホームベース 3"/>
          <p:cNvSpPr/>
          <p:nvPr/>
        </p:nvSpPr>
        <p:spPr>
          <a:xfrm>
            <a:off x="755576" y="2348880"/>
            <a:ext cx="1440160" cy="187220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内部統制の整備</a:t>
            </a:r>
            <a:endParaRPr kumimoji="1" lang="ja-JP" altLang="en-US" dirty="0">
              <a:solidFill>
                <a:schemeClr val="tx1"/>
              </a:solidFill>
            </a:endParaRP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67744" y="2348880"/>
            <a:ext cx="1368152" cy="1896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ホームベース 5"/>
          <p:cNvSpPr/>
          <p:nvPr/>
        </p:nvSpPr>
        <p:spPr>
          <a:xfrm>
            <a:off x="3779912" y="2348880"/>
            <a:ext cx="1512168" cy="187220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内部統制の評価</a:t>
            </a:r>
            <a:r>
              <a:rPr kumimoji="1" lang="en-US" altLang="ja-JP" dirty="0" smtClean="0">
                <a:solidFill>
                  <a:schemeClr val="tx1"/>
                </a:solidFill>
              </a:rPr>
              <a:t>/</a:t>
            </a:r>
          </a:p>
          <a:p>
            <a:pPr algn="ctr"/>
            <a:r>
              <a:rPr lang="ja-JP" altLang="en-US" dirty="0">
                <a:solidFill>
                  <a:schemeClr val="tx1"/>
                </a:solidFill>
              </a:rPr>
              <a:t>内部監査</a:t>
            </a:r>
            <a:endParaRPr kumimoji="1" lang="ja-JP" altLang="en-US" dirty="0">
              <a:solidFill>
                <a:schemeClr val="tx1"/>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2373074"/>
            <a:ext cx="1296144"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9914" y="2348880"/>
            <a:ext cx="1392780"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476" y="4653137"/>
            <a:ext cx="5739748"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1040305" y="4756503"/>
            <a:ext cx="3736920" cy="369332"/>
          </a:xfrm>
          <a:prstGeom prst="rect">
            <a:avLst/>
          </a:prstGeom>
          <a:noFill/>
        </p:spPr>
        <p:txBody>
          <a:bodyPr wrap="none" rtlCol="0">
            <a:spAutoFit/>
          </a:bodyPr>
          <a:lstStyle/>
          <a:p>
            <a:r>
              <a:rPr kumimoji="1" lang="ja-JP" altLang="en-US" b="1" dirty="0" smtClean="0"/>
              <a:t>内部統制の不備の是正</a:t>
            </a:r>
            <a:r>
              <a:rPr kumimoji="1" lang="en-US" altLang="ja-JP" b="1" dirty="0" smtClean="0"/>
              <a:t>/</a:t>
            </a:r>
            <a:r>
              <a:rPr lang="ja-JP" altLang="en-US" b="1" dirty="0" smtClean="0"/>
              <a:t>継続的改善</a:t>
            </a:r>
            <a:endParaRPr kumimoji="1" lang="en-US" altLang="ja-JP" b="1" dirty="0" smtClean="0"/>
          </a:p>
        </p:txBody>
      </p:sp>
      <p:sp>
        <p:nvSpPr>
          <p:cNvPr id="7" name="テキスト ボックス 6"/>
          <p:cNvSpPr txBox="1"/>
          <p:nvPr/>
        </p:nvSpPr>
        <p:spPr>
          <a:xfrm>
            <a:off x="2398051" y="2859146"/>
            <a:ext cx="877805" cy="923330"/>
          </a:xfrm>
          <a:prstGeom prst="rect">
            <a:avLst/>
          </a:prstGeom>
          <a:noFill/>
        </p:spPr>
        <p:txBody>
          <a:bodyPr wrap="square" rtlCol="0">
            <a:spAutoFit/>
          </a:bodyPr>
          <a:lstStyle/>
          <a:p>
            <a:r>
              <a:rPr kumimoji="1" lang="ja-JP" altLang="en-US" dirty="0" smtClean="0"/>
              <a:t>内部統制の運用</a:t>
            </a:r>
            <a:endParaRPr kumimoji="1" lang="ja-JP" altLang="en-US" dirty="0"/>
          </a:p>
        </p:txBody>
      </p:sp>
      <p:sp>
        <p:nvSpPr>
          <p:cNvPr id="8" name="テキスト ボックス 7"/>
          <p:cNvSpPr txBox="1"/>
          <p:nvPr/>
        </p:nvSpPr>
        <p:spPr>
          <a:xfrm>
            <a:off x="5578690" y="2859146"/>
            <a:ext cx="1009534" cy="923330"/>
          </a:xfrm>
          <a:prstGeom prst="rect">
            <a:avLst/>
          </a:prstGeom>
          <a:noFill/>
        </p:spPr>
        <p:txBody>
          <a:bodyPr wrap="square" rtlCol="0">
            <a:spAutoFit/>
          </a:bodyPr>
          <a:lstStyle/>
          <a:p>
            <a:r>
              <a:rPr kumimoji="1" lang="ja-JP" altLang="en-US" dirty="0" smtClean="0"/>
              <a:t>内部統制の報告</a:t>
            </a:r>
            <a:endParaRPr kumimoji="1" lang="ja-JP" altLang="en-US" dirty="0"/>
          </a:p>
        </p:txBody>
      </p:sp>
      <p:sp>
        <p:nvSpPr>
          <p:cNvPr id="9" name="テキスト ボックス 8"/>
          <p:cNvSpPr txBox="1"/>
          <p:nvPr/>
        </p:nvSpPr>
        <p:spPr>
          <a:xfrm>
            <a:off x="6999914" y="2859146"/>
            <a:ext cx="956462" cy="923330"/>
          </a:xfrm>
          <a:prstGeom prst="rect">
            <a:avLst/>
          </a:prstGeom>
          <a:noFill/>
        </p:spPr>
        <p:txBody>
          <a:bodyPr wrap="square" rtlCol="0">
            <a:spAutoFit/>
          </a:bodyPr>
          <a:lstStyle/>
          <a:p>
            <a:r>
              <a:rPr kumimoji="1" lang="ja-JP" altLang="en-US" dirty="0" smtClean="0"/>
              <a:t>外部監査</a:t>
            </a:r>
            <a:r>
              <a:rPr kumimoji="1" lang="en-US" altLang="ja-JP" dirty="0" smtClean="0"/>
              <a:t>/</a:t>
            </a:r>
          </a:p>
          <a:p>
            <a:r>
              <a:rPr kumimoji="1" lang="ja-JP" altLang="en-US" dirty="0" smtClean="0"/>
              <a:t>検査</a:t>
            </a:r>
            <a:endParaRPr kumimoji="1" lang="ja-JP" altLang="en-US" dirty="0"/>
          </a:p>
        </p:txBody>
      </p:sp>
      <p:cxnSp>
        <p:nvCxnSpPr>
          <p:cNvPr id="10" name="直線コネクタ 9"/>
          <p:cNvCxnSpPr/>
          <p:nvPr/>
        </p:nvCxnSpPr>
        <p:spPr>
          <a:xfrm>
            <a:off x="395536" y="1916832"/>
            <a:ext cx="72008" cy="36724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95536" y="1916832"/>
            <a:ext cx="63367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732240" y="1916832"/>
            <a:ext cx="0" cy="3528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H="1">
            <a:off x="467544" y="5460447"/>
            <a:ext cx="6299016" cy="100657"/>
          </a:xfrm>
          <a:prstGeom prst="line">
            <a:avLst/>
          </a:prstGeom>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195735" y="1732166"/>
            <a:ext cx="1869423" cy="400110"/>
          </a:xfrm>
          <a:prstGeom prst="rect">
            <a:avLst/>
          </a:prstGeom>
          <a:noFill/>
        </p:spPr>
        <p:txBody>
          <a:bodyPr wrap="none" rtlCol="0">
            <a:spAutoFit/>
          </a:bodyPr>
          <a:lstStyle/>
          <a:p>
            <a:r>
              <a:rPr kumimoji="1" lang="ja-JP" altLang="en-US" dirty="0" smtClean="0"/>
              <a:t>　</a:t>
            </a:r>
            <a:r>
              <a:rPr kumimoji="1" lang="ja-JP" altLang="en-US" sz="2000" b="1" dirty="0" smtClean="0"/>
              <a:t>「経　営　者」</a:t>
            </a:r>
            <a:r>
              <a:rPr kumimoji="1" lang="ja-JP" altLang="en-US" dirty="0" smtClean="0"/>
              <a:t>　</a:t>
            </a:r>
            <a:endParaRPr kumimoji="1" lang="en-US" altLang="ja-JP" dirty="0" smtClean="0"/>
          </a:p>
        </p:txBody>
      </p:sp>
      <p:sp>
        <p:nvSpPr>
          <p:cNvPr id="21" name="テキスト ボックス 20"/>
          <p:cNvSpPr txBox="1"/>
          <p:nvPr/>
        </p:nvSpPr>
        <p:spPr>
          <a:xfrm>
            <a:off x="6955929" y="1716777"/>
            <a:ext cx="1734770" cy="400110"/>
          </a:xfrm>
          <a:prstGeom prst="rect">
            <a:avLst/>
          </a:prstGeom>
          <a:noFill/>
        </p:spPr>
        <p:txBody>
          <a:bodyPr wrap="none" rtlCol="0">
            <a:spAutoFit/>
          </a:bodyPr>
          <a:lstStyle/>
          <a:p>
            <a:r>
              <a:rPr kumimoji="1" lang="ja-JP" altLang="en-US" sz="2000" b="1" dirty="0" smtClean="0"/>
              <a:t>「外部監査人」</a:t>
            </a:r>
            <a:endParaRPr kumimoji="1" lang="ja-JP" altLang="en-US" sz="2000" b="1" dirty="0"/>
          </a:p>
        </p:txBody>
      </p:sp>
    </p:spTree>
    <p:extLst>
      <p:ext uri="{BB962C8B-B14F-4D97-AF65-F5344CB8AC3E}">
        <p14:creationId xmlns:p14="http://schemas.microsoft.com/office/powerpoint/2010/main" val="2456711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内部統制の整備・運用の責任者</a:t>
            </a:r>
            <a:endParaRPr kumimoji="1" lang="ja-JP" altLang="en-US" dirty="0"/>
          </a:p>
        </p:txBody>
      </p:sp>
      <p:sp>
        <p:nvSpPr>
          <p:cNvPr id="3" name="コンテンツ プレースホルダー 2"/>
          <p:cNvSpPr>
            <a:spLocks noGrp="1"/>
          </p:cNvSpPr>
          <p:nvPr>
            <p:ph idx="1"/>
          </p:nvPr>
        </p:nvSpPr>
        <p:spPr>
          <a:xfrm>
            <a:off x="457200" y="1600200"/>
            <a:ext cx="8229600" cy="4997152"/>
          </a:xfrm>
        </p:spPr>
        <p:txBody>
          <a:bodyPr>
            <a:normAutofit/>
          </a:bodyPr>
          <a:lstStyle/>
          <a:p>
            <a:r>
              <a:rPr kumimoji="1" lang="ja-JP" altLang="en-US" dirty="0" smtClean="0"/>
              <a:t>内部統制の整備・運用の責任は組織の「長」にある。</a:t>
            </a:r>
            <a:endParaRPr kumimoji="1" lang="en-US" altLang="ja-JP" dirty="0" smtClean="0"/>
          </a:p>
          <a:p>
            <a:pPr marL="0" indent="0">
              <a:buNone/>
            </a:pPr>
            <a:endParaRPr kumimoji="1" lang="en-US" altLang="ja-JP" dirty="0" smtClean="0"/>
          </a:p>
          <a:p>
            <a:pPr marL="0" indent="0">
              <a:buNone/>
            </a:pPr>
            <a:r>
              <a:rPr lang="ja-JP" altLang="en-US" dirty="0" smtClean="0"/>
              <a:t>　</a:t>
            </a:r>
            <a:r>
              <a:rPr lang="ja-JP" altLang="en-US" sz="2800" b="1" dirty="0" smtClean="0"/>
              <a:t>・民間企業・・・</a:t>
            </a:r>
            <a:r>
              <a:rPr lang="ja-JP" altLang="en-US" sz="2800" dirty="0" smtClean="0"/>
              <a:t>内部統制の整備・運用は経営者の責任</a:t>
            </a:r>
            <a:endParaRPr lang="en-US" altLang="ja-JP" sz="2800" dirty="0" smtClean="0"/>
          </a:p>
          <a:p>
            <a:pPr marL="0" indent="0">
              <a:buNone/>
            </a:pPr>
            <a:r>
              <a:rPr lang="ja-JP" altLang="en-US" sz="2800" dirty="0"/>
              <a:t>　</a:t>
            </a:r>
            <a:r>
              <a:rPr lang="ja-JP" altLang="en-US" sz="2800" b="1" dirty="0" smtClean="0"/>
              <a:t>・地方公共団体・・・</a:t>
            </a:r>
            <a:r>
              <a:rPr lang="ja-JP" altLang="en-US" sz="2800" dirty="0" smtClean="0"/>
              <a:t>「首長に内部統制体制の整備及び運用の責任がある」</a:t>
            </a:r>
            <a:endParaRPr lang="en-US" altLang="ja-JP" sz="2800" dirty="0" smtClean="0"/>
          </a:p>
          <a:p>
            <a:pPr marL="0" indent="0">
              <a:buNone/>
            </a:pPr>
            <a:r>
              <a:rPr lang="ja-JP" altLang="en-US" sz="2800" dirty="0"/>
              <a:t>　</a:t>
            </a:r>
            <a:r>
              <a:rPr lang="ja-JP" altLang="en-US" sz="2800" b="1" dirty="0" smtClean="0"/>
              <a:t>・独立行政法人等・・・</a:t>
            </a:r>
            <a:r>
              <a:rPr lang="ja-JP" altLang="en-US" sz="2800" dirty="0" smtClean="0"/>
              <a:t>「独立行政法人における内部統制とは、法人の長が法人の組織内に整備・運用する仕組み」</a:t>
            </a:r>
            <a:endParaRPr lang="en-US" altLang="ja-JP" sz="2800" dirty="0"/>
          </a:p>
        </p:txBody>
      </p:sp>
    </p:spTree>
    <p:extLst>
      <p:ext uri="{BB962C8B-B14F-4D97-AF65-F5344CB8AC3E}">
        <p14:creationId xmlns:p14="http://schemas.microsoft.com/office/powerpoint/2010/main" val="3996516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内部監査の役割</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内部監査は内部統制の一部であるモニタリングの役割りを担う。</a:t>
            </a:r>
            <a:endParaRPr kumimoji="1" lang="en-US" altLang="ja-JP" dirty="0" smtClean="0"/>
          </a:p>
          <a:p>
            <a:endParaRPr lang="en-US" altLang="ja-JP" dirty="0"/>
          </a:p>
          <a:p>
            <a:r>
              <a:rPr kumimoji="1" lang="ja-JP" altLang="en-US" dirty="0" smtClean="0"/>
              <a:t>内部監査の目的＝組織の目標達成に役立つこと。</a:t>
            </a:r>
            <a:endParaRPr kumimoji="1" lang="en-US" altLang="ja-JP" dirty="0" smtClean="0"/>
          </a:p>
          <a:p>
            <a:endParaRPr lang="en-US" altLang="ja-JP" dirty="0"/>
          </a:p>
          <a:p>
            <a:r>
              <a:rPr kumimoji="1" lang="ja-JP" altLang="en-US" dirty="0" smtClean="0"/>
              <a:t>内部監査は、内部統制等の有効性を評価し、改善に貢献する。</a:t>
            </a:r>
            <a:endParaRPr kumimoji="1" lang="ja-JP" altLang="en-US" dirty="0"/>
          </a:p>
        </p:txBody>
      </p:sp>
    </p:spTree>
    <p:extLst>
      <p:ext uri="{BB962C8B-B14F-4D97-AF65-F5344CB8AC3E}">
        <p14:creationId xmlns:p14="http://schemas.microsoft.com/office/powerpoint/2010/main" val="1875343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エビデンスを重視した政策立案</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a:t>
            </a:r>
            <a:r>
              <a:rPr kumimoji="1" lang="ja-JP" altLang="en-US" sz="2400" dirty="0" smtClean="0"/>
              <a:t>（課題）</a:t>
            </a:r>
            <a:endParaRPr kumimoji="1" lang="en-US" altLang="ja-JP" sz="2400" dirty="0" smtClean="0"/>
          </a:p>
          <a:p>
            <a:pPr marL="0" indent="0">
              <a:buNone/>
            </a:pPr>
            <a:endParaRPr lang="en-US" altLang="ja-JP" dirty="0"/>
          </a:p>
          <a:p>
            <a:pPr marL="0" indent="0">
              <a:buNone/>
            </a:pPr>
            <a:r>
              <a:rPr kumimoji="1" lang="ja-JP" altLang="en-US" dirty="0" smtClean="0"/>
              <a:t>　　エビデンスを重視した政策立案が目指すものは何か</a:t>
            </a:r>
            <a:endParaRPr kumimoji="1" lang="en-US" altLang="ja-JP" dirty="0" smtClean="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2872606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内部統制の定義</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2400" dirty="0" smtClean="0"/>
              <a:t>　</a:t>
            </a:r>
            <a:r>
              <a:rPr kumimoji="1" lang="ja-JP" altLang="en-US" sz="2400" b="1" dirty="0" smtClean="0"/>
              <a:t>内部統制とは、基本的に、業務の有効性及び効率性</a:t>
            </a:r>
            <a:r>
              <a:rPr lang="ja-JP" altLang="en-US" sz="2400" b="1" dirty="0" smtClean="0"/>
              <a:t>、財務報告の信頼性、事業活動に関わる法令等の遵守並びに資産の保全の</a:t>
            </a:r>
            <a:r>
              <a:rPr kumimoji="1" lang="ja-JP" altLang="en-US" sz="2400" b="1" dirty="0" smtClean="0"/>
              <a:t>４つの目的が達成されているとの合理的な保障を得るために、業務に組み込まれ、組織内のすべて</a:t>
            </a:r>
            <a:r>
              <a:rPr kumimoji="1" lang="ja-JP" altLang="en-US" sz="2400" b="1" dirty="0" smtClean="0"/>
              <a:t>の者に</a:t>
            </a:r>
            <a:r>
              <a:rPr kumimoji="1" lang="ja-JP" altLang="en-US" sz="2400" b="1" dirty="0" smtClean="0"/>
              <a:t>よって遂行されるプロセスを言い、統制環境、リスクの評価と対応、統制活動、情報と伝達、モニタリング及びＩＴの対応の６つの基本的要素から構成される。</a:t>
            </a:r>
            <a:endParaRPr kumimoji="1" lang="en-US" altLang="ja-JP" sz="2400" b="1" dirty="0" smtClean="0"/>
          </a:p>
          <a:p>
            <a:pPr marL="0" indent="0">
              <a:buNone/>
            </a:pPr>
            <a:endParaRPr lang="en-US" altLang="ja-JP" sz="2400" b="1" dirty="0"/>
          </a:p>
          <a:p>
            <a:pPr marL="0" indent="0">
              <a:buNone/>
            </a:pPr>
            <a:endParaRPr kumimoji="1" lang="en-US" altLang="ja-JP" sz="2400" b="1" dirty="0" smtClean="0"/>
          </a:p>
          <a:p>
            <a:pPr marL="0" indent="0">
              <a:buNone/>
            </a:pPr>
            <a:endParaRPr lang="en-US" altLang="ja-JP" sz="2400" b="1" dirty="0"/>
          </a:p>
          <a:p>
            <a:pPr marL="0" indent="0">
              <a:buNone/>
            </a:pPr>
            <a:r>
              <a:rPr kumimoji="1" lang="ja-JP" altLang="en-US" sz="1600" b="1" dirty="0" smtClean="0"/>
              <a:t>資料：「財務報告に係る内部統制の評価及び監査基準」（平成２３年３月</a:t>
            </a:r>
            <a:r>
              <a:rPr kumimoji="1" lang="en-US" altLang="ja-JP" sz="1600" b="1" dirty="0" smtClean="0"/>
              <a:t>30</a:t>
            </a:r>
            <a:r>
              <a:rPr kumimoji="1" lang="ja-JP" altLang="en-US" sz="1600" b="1" dirty="0" smtClean="0"/>
              <a:t>日、企業会計審議会）</a:t>
            </a:r>
            <a:endParaRPr kumimoji="1" lang="ja-JP" altLang="en-US" sz="1600" b="1" dirty="0"/>
          </a:p>
        </p:txBody>
      </p:sp>
    </p:spTree>
    <p:extLst>
      <p:ext uri="{BB962C8B-B14F-4D97-AF65-F5344CB8AC3E}">
        <p14:creationId xmlns:p14="http://schemas.microsoft.com/office/powerpoint/2010/main" val="2320854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内部統制の目的</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9216765"/>
              </p:ext>
            </p:extLst>
          </p:nvPr>
        </p:nvGraphicFramePr>
        <p:xfrm>
          <a:off x="457200" y="1600200"/>
          <a:ext cx="8219256" cy="4277072"/>
        </p:xfrm>
        <a:graphic>
          <a:graphicData uri="http://schemas.openxmlformats.org/drawingml/2006/table">
            <a:tbl>
              <a:tblPr firstRow="1">
                <a:tableStyleId>{5C22544A-7EE6-4342-B048-85BDC9FD1C3A}</a:tableStyleId>
              </a:tblPr>
              <a:tblGrid>
                <a:gridCol w="2815113"/>
                <a:gridCol w="5404143"/>
              </a:tblGrid>
              <a:tr h="1012991">
                <a:tc>
                  <a:txBody>
                    <a:bodyPr/>
                    <a:lstStyle/>
                    <a:p>
                      <a:r>
                        <a:rPr lang="ja-JP" altLang="en-US" sz="2400" b="1" dirty="0" smtClean="0">
                          <a:solidFill>
                            <a:schemeClr val="tx1"/>
                          </a:solidFill>
                        </a:rPr>
                        <a:t>業務の有効性及び効率性</a:t>
                      </a:r>
                      <a:endParaRPr lang="ja-JP" altLang="en-US" sz="2400" b="1" dirty="0">
                        <a:solidFill>
                          <a:schemeClr val="tx1"/>
                        </a:solidFill>
                      </a:endParaRPr>
                    </a:p>
                  </a:txBody>
                  <a:tcPr>
                    <a:solidFill>
                      <a:schemeClr val="accent5"/>
                    </a:solidFill>
                  </a:tcPr>
                </a:tc>
                <a:tc>
                  <a:txBody>
                    <a:bodyPr/>
                    <a:lstStyle/>
                    <a:p>
                      <a:r>
                        <a:rPr lang="ja-JP" altLang="en-US" dirty="0" smtClean="0">
                          <a:solidFill>
                            <a:schemeClr val="tx1"/>
                          </a:solidFill>
                        </a:rPr>
                        <a:t>・　事業活動の目的の達成のため、</a:t>
                      </a:r>
                      <a:endParaRPr lang="en-US" altLang="ja-JP" dirty="0" smtClean="0">
                        <a:solidFill>
                          <a:schemeClr val="tx1"/>
                        </a:solidFill>
                      </a:endParaRPr>
                    </a:p>
                    <a:p>
                      <a:r>
                        <a:rPr lang="ja-JP" altLang="en-US" dirty="0" smtClean="0">
                          <a:solidFill>
                            <a:schemeClr val="tx1"/>
                          </a:solidFill>
                        </a:rPr>
                        <a:t>　　業務の有効性及び効率性を高めること</a:t>
                      </a:r>
                      <a:endParaRPr lang="ja-JP" altLang="en-US" dirty="0">
                        <a:solidFill>
                          <a:schemeClr val="tx1"/>
                        </a:solidFill>
                      </a:endParaRPr>
                    </a:p>
                  </a:txBody>
                  <a:tcPr>
                    <a:solidFill>
                      <a:schemeClr val="bg1">
                        <a:lumMod val="95000"/>
                      </a:schemeClr>
                    </a:solidFill>
                  </a:tcPr>
                </a:tc>
              </a:tr>
              <a:tr h="1125545">
                <a:tc>
                  <a:txBody>
                    <a:bodyPr/>
                    <a:lstStyle/>
                    <a:p>
                      <a:r>
                        <a:rPr kumimoji="1" lang="ja-JP" altLang="en-US" sz="2400" b="1" dirty="0" smtClean="0"/>
                        <a:t>財務報告の信頼性</a:t>
                      </a:r>
                      <a:endParaRPr kumimoji="1" lang="ja-JP" altLang="en-US" sz="2400" b="1" dirty="0"/>
                    </a:p>
                  </a:txBody>
                  <a:tcPr>
                    <a:solidFill>
                      <a:schemeClr val="accent5"/>
                    </a:solidFill>
                  </a:tcPr>
                </a:tc>
                <a:tc>
                  <a:txBody>
                    <a:bodyPr/>
                    <a:lstStyle/>
                    <a:p>
                      <a:r>
                        <a:rPr kumimoji="1" lang="ja-JP" altLang="en-US" dirty="0" smtClean="0"/>
                        <a:t>・　</a:t>
                      </a:r>
                      <a:r>
                        <a:rPr kumimoji="1" lang="ja-JP" altLang="en-US" b="1" dirty="0" smtClean="0"/>
                        <a:t>財務諸表及び財務諸表に重要な影響を</a:t>
                      </a:r>
                      <a:endParaRPr kumimoji="1" lang="en-US" altLang="ja-JP" b="1" dirty="0" smtClean="0"/>
                    </a:p>
                    <a:p>
                      <a:r>
                        <a:rPr kumimoji="1" lang="ja-JP" altLang="en-US" b="1" dirty="0" smtClean="0"/>
                        <a:t>　　及ぼす可能性のある情報の信頼性を確保</a:t>
                      </a:r>
                      <a:endParaRPr kumimoji="1" lang="en-US" altLang="ja-JP" b="1" dirty="0" smtClean="0"/>
                    </a:p>
                    <a:p>
                      <a:r>
                        <a:rPr kumimoji="1" lang="ja-JP" altLang="en-US" b="1" dirty="0" smtClean="0"/>
                        <a:t>　　すること</a:t>
                      </a:r>
                    </a:p>
                  </a:txBody>
                  <a:tcPr/>
                </a:tc>
              </a:tr>
              <a:tr h="1012991">
                <a:tc>
                  <a:txBody>
                    <a:bodyPr/>
                    <a:lstStyle/>
                    <a:p>
                      <a:r>
                        <a:rPr kumimoji="1" lang="ja-JP" altLang="en-US" sz="2400" b="1" dirty="0" smtClean="0"/>
                        <a:t>事業活動に関わる法令等の遵守</a:t>
                      </a:r>
                      <a:endParaRPr kumimoji="1" lang="ja-JP" altLang="en-US" sz="2400" b="1" dirty="0"/>
                    </a:p>
                  </a:txBody>
                  <a:tcPr>
                    <a:solidFill>
                      <a:schemeClr val="accent5"/>
                    </a:solidFill>
                  </a:tcPr>
                </a:tc>
                <a:tc>
                  <a:txBody>
                    <a:bodyPr/>
                    <a:lstStyle/>
                    <a:p>
                      <a:r>
                        <a:rPr kumimoji="1" lang="ja-JP" altLang="en-US" b="1" dirty="0" smtClean="0"/>
                        <a:t>・　事業活動に関わる法令その他の規範の</a:t>
                      </a:r>
                      <a:endParaRPr kumimoji="1" lang="en-US" altLang="ja-JP" b="1" dirty="0" smtClean="0"/>
                    </a:p>
                    <a:p>
                      <a:r>
                        <a:rPr kumimoji="1" lang="ja-JP" altLang="en-US" b="1" dirty="0" smtClean="0"/>
                        <a:t>　　遵守を促進すること</a:t>
                      </a:r>
                      <a:endParaRPr kumimoji="1" lang="ja-JP" altLang="en-US" b="1" dirty="0"/>
                    </a:p>
                  </a:txBody>
                  <a:tcPr/>
                </a:tc>
              </a:tr>
              <a:tr h="1125545">
                <a:tc>
                  <a:txBody>
                    <a:bodyPr/>
                    <a:lstStyle/>
                    <a:p>
                      <a:r>
                        <a:rPr kumimoji="1" lang="ja-JP" altLang="en-US" sz="2400" b="1" dirty="0" smtClean="0"/>
                        <a:t>資産の保全</a:t>
                      </a:r>
                      <a:endParaRPr kumimoji="1" lang="ja-JP" altLang="en-US" sz="2400" b="1" dirty="0"/>
                    </a:p>
                  </a:txBody>
                  <a:tcPr>
                    <a:solidFill>
                      <a:schemeClr val="accent5"/>
                    </a:solidFill>
                  </a:tcPr>
                </a:tc>
                <a:tc>
                  <a:txBody>
                    <a:bodyPr/>
                    <a:lstStyle/>
                    <a:p>
                      <a:r>
                        <a:rPr kumimoji="1" lang="ja-JP" altLang="en-US" b="1" dirty="0" smtClean="0"/>
                        <a:t>・　資産の取得、使用・管理、及び処分が</a:t>
                      </a:r>
                      <a:endParaRPr kumimoji="1" lang="en-US" altLang="ja-JP" b="1" dirty="0" smtClean="0"/>
                    </a:p>
                    <a:p>
                      <a:r>
                        <a:rPr kumimoji="1" lang="ja-JP" altLang="en-US" b="1" dirty="0" smtClean="0"/>
                        <a:t>　　正当な手続き及び承認の下に行われるよう、</a:t>
                      </a:r>
                      <a:endParaRPr kumimoji="1" lang="en-US" altLang="ja-JP" b="1" dirty="0" smtClean="0"/>
                    </a:p>
                    <a:p>
                      <a:r>
                        <a:rPr kumimoji="1" lang="ja-JP" altLang="en-US" b="1" dirty="0" smtClean="0"/>
                        <a:t>　　資産の保全を図ること</a:t>
                      </a:r>
                      <a:endParaRPr kumimoji="1" lang="ja-JP" altLang="en-US" b="1" dirty="0"/>
                    </a:p>
                  </a:txBody>
                  <a:tcPr/>
                </a:tc>
              </a:tr>
            </a:tbl>
          </a:graphicData>
        </a:graphic>
      </p:graphicFrame>
    </p:spTree>
    <p:extLst>
      <p:ext uri="{BB962C8B-B14F-4D97-AF65-F5344CB8AC3E}">
        <p14:creationId xmlns:p14="http://schemas.microsoft.com/office/powerpoint/2010/main" val="2578484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地方公共団体事務の有効性・効率性</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sz="2800" dirty="0" smtClean="0"/>
              <a:t>「地方公共団体は、その事務を処理するにあたっては、住民の福祉の増進に努めるとともに、最小の経費で最大の効果を挙げるようにしなければならない。」</a:t>
            </a:r>
            <a:endParaRPr lang="en-US" altLang="ja-JP" sz="2800" dirty="0" smtClean="0"/>
          </a:p>
          <a:p>
            <a:pPr marL="0" indent="0">
              <a:buNone/>
            </a:pPr>
            <a:r>
              <a:rPr kumimoji="1" lang="ja-JP" altLang="en-US" dirty="0"/>
              <a:t>　</a:t>
            </a:r>
            <a:r>
              <a:rPr kumimoji="1" lang="ja-JP" altLang="en-US" dirty="0" smtClean="0"/>
              <a:t>　　　　　　　　　　　　　　</a:t>
            </a:r>
            <a:r>
              <a:rPr kumimoji="1" lang="ja-JP" altLang="en-US" sz="2400" dirty="0" smtClean="0"/>
              <a:t>（地方自治法第２条第</a:t>
            </a:r>
            <a:r>
              <a:rPr kumimoji="1" lang="en-US" altLang="ja-JP" sz="2400" dirty="0" smtClean="0"/>
              <a:t>14</a:t>
            </a:r>
            <a:r>
              <a:rPr lang="ja-JP" altLang="en-US" sz="2400" dirty="0"/>
              <a:t>項</a:t>
            </a:r>
            <a:r>
              <a:rPr kumimoji="1" lang="ja-JP" altLang="en-US" sz="2400" dirty="0" smtClean="0"/>
              <a:t>）</a:t>
            </a:r>
            <a:endParaRPr kumimoji="1" lang="ja-JP" altLang="en-US" dirty="0"/>
          </a:p>
        </p:txBody>
      </p:sp>
    </p:spTree>
    <p:extLst>
      <p:ext uri="{BB962C8B-B14F-4D97-AF65-F5344CB8AC3E}">
        <p14:creationId xmlns:p14="http://schemas.microsoft.com/office/powerpoint/2010/main" val="2678753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内部統制の目的と検査の視点</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590780686"/>
              </p:ext>
            </p:extLst>
          </p:nvPr>
        </p:nvGraphicFramePr>
        <p:xfrm>
          <a:off x="971600" y="1600200"/>
          <a:ext cx="6984776" cy="2225040"/>
        </p:xfrm>
        <a:graphic>
          <a:graphicData uri="http://schemas.openxmlformats.org/drawingml/2006/table">
            <a:tbl>
              <a:tblPr firstRow="1">
                <a:tableStyleId>{5C22544A-7EE6-4342-B048-85BDC9FD1C3A}</a:tableStyleId>
              </a:tblPr>
              <a:tblGrid>
                <a:gridCol w="3492388"/>
                <a:gridCol w="3492388"/>
              </a:tblGrid>
              <a:tr h="370840">
                <a:tc>
                  <a:txBody>
                    <a:bodyPr/>
                    <a:lstStyle/>
                    <a:p>
                      <a:pPr algn="ctr"/>
                      <a:r>
                        <a:rPr kumimoji="1" lang="ja-JP" altLang="en-US" dirty="0" smtClean="0"/>
                        <a:t>内部統制の目的</a:t>
                      </a:r>
                      <a:endParaRPr kumimoji="1" lang="en-US" altLang="ja-JP" dirty="0" smtClean="0"/>
                    </a:p>
                  </a:txBody>
                  <a:tcPr/>
                </a:tc>
                <a:tc>
                  <a:txBody>
                    <a:bodyPr/>
                    <a:lstStyle/>
                    <a:p>
                      <a:pPr algn="ctr"/>
                      <a:r>
                        <a:rPr kumimoji="1" lang="ja-JP" altLang="en-US" dirty="0" smtClean="0"/>
                        <a:t>検査の視点</a:t>
                      </a:r>
                      <a:endParaRPr kumimoji="1" lang="ja-JP" altLang="en-US" dirty="0"/>
                    </a:p>
                  </a:txBody>
                  <a:tcPr/>
                </a:tc>
              </a:tr>
              <a:tr h="370840">
                <a:tc>
                  <a:txBody>
                    <a:bodyPr/>
                    <a:lstStyle/>
                    <a:p>
                      <a:pPr algn="ctr"/>
                      <a:r>
                        <a:rPr kumimoji="1" lang="ja-JP" altLang="en-US" dirty="0" smtClean="0"/>
                        <a:t>業務の有効性・</a:t>
                      </a:r>
                      <a:endParaRPr kumimoji="1" lang="ja-JP" altLang="en-US" dirty="0"/>
                    </a:p>
                  </a:txBody>
                  <a:tcPr/>
                </a:tc>
                <a:tc>
                  <a:txBody>
                    <a:bodyPr/>
                    <a:lstStyle/>
                    <a:p>
                      <a:pPr algn="ctr"/>
                      <a:r>
                        <a:rPr kumimoji="1" lang="ja-JP" altLang="en-US" dirty="0" smtClean="0"/>
                        <a:t>経済性</a:t>
                      </a:r>
                      <a:endParaRPr kumimoji="1" lang="ja-JP" altLang="en-US" dirty="0"/>
                    </a:p>
                  </a:txBody>
                  <a:tcPr/>
                </a:tc>
              </a:tr>
              <a:tr h="370840">
                <a:tc>
                  <a:txBody>
                    <a:bodyPr/>
                    <a:lstStyle/>
                    <a:p>
                      <a:pPr algn="ctr"/>
                      <a:r>
                        <a:rPr kumimoji="1" lang="ja-JP" altLang="en-US" dirty="0" smtClean="0"/>
                        <a:t>効率性</a:t>
                      </a:r>
                      <a:endParaRPr kumimoji="1" lang="ja-JP" altLang="en-US" dirty="0"/>
                    </a:p>
                  </a:txBody>
                  <a:tcPr/>
                </a:tc>
                <a:tc>
                  <a:txBody>
                    <a:bodyPr/>
                    <a:lstStyle/>
                    <a:p>
                      <a:pPr algn="ctr"/>
                      <a:r>
                        <a:rPr kumimoji="1" lang="ja-JP" altLang="en-US" dirty="0" smtClean="0"/>
                        <a:t>効率性</a:t>
                      </a:r>
                      <a:endParaRPr kumimoji="1" lang="ja-JP" altLang="en-US" dirty="0"/>
                    </a:p>
                  </a:txBody>
                  <a:tcPr/>
                </a:tc>
              </a:tr>
              <a:tr h="370840">
                <a:tc>
                  <a:txBody>
                    <a:bodyPr/>
                    <a:lstStyle/>
                    <a:p>
                      <a:pPr algn="ctr"/>
                      <a:r>
                        <a:rPr kumimoji="1" lang="ja-JP" altLang="en-US" dirty="0" smtClean="0"/>
                        <a:t>資産の保全</a:t>
                      </a:r>
                      <a:endParaRPr kumimoji="1" lang="ja-JP" altLang="en-US" dirty="0"/>
                    </a:p>
                  </a:txBody>
                  <a:tcPr/>
                </a:tc>
                <a:tc>
                  <a:txBody>
                    <a:bodyPr/>
                    <a:lstStyle/>
                    <a:p>
                      <a:pPr algn="ctr"/>
                      <a:r>
                        <a:rPr kumimoji="1" lang="ja-JP" altLang="en-US" dirty="0" smtClean="0"/>
                        <a:t>有効性</a:t>
                      </a:r>
                      <a:endParaRPr kumimoji="1" lang="ja-JP" altLang="en-US" dirty="0"/>
                    </a:p>
                  </a:txBody>
                  <a:tcPr/>
                </a:tc>
              </a:tr>
              <a:tr h="370840">
                <a:tc>
                  <a:txBody>
                    <a:bodyPr/>
                    <a:lstStyle/>
                    <a:p>
                      <a:pPr algn="ctr"/>
                      <a:r>
                        <a:rPr kumimoji="1" lang="ja-JP" altLang="en-US" dirty="0" smtClean="0"/>
                        <a:t>財務報告の信頼性</a:t>
                      </a:r>
                      <a:endParaRPr kumimoji="1" lang="en-US" altLang="ja-JP" dirty="0" smtClean="0"/>
                    </a:p>
                  </a:txBody>
                  <a:tcPr/>
                </a:tc>
                <a:tc>
                  <a:txBody>
                    <a:bodyPr/>
                    <a:lstStyle/>
                    <a:p>
                      <a:pPr algn="ctr"/>
                      <a:r>
                        <a:rPr kumimoji="1" lang="ja-JP" altLang="en-US" dirty="0" smtClean="0"/>
                        <a:t>正確性</a:t>
                      </a:r>
                      <a:endParaRPr kumimoji="1" lang="ja-JP" altLang="en-US" dirty="0"/>
                    </a:p>
                  </a:txBody>
                  <a:tcPr/>
                </a:tc>
              </a:tr>
              <a:tr h="370840">
                <a:tc>
                  <a:txBody>
                    <a:bodyPr/>
                    <a:lstStyle/>
                    <a:p>
                      <a:pPr algn="ctr"/>
                      <a:r>
                        <a:rPr kumimoji="1" lang="ja-JP" altLang="en-US" dirty="0" smtClean="0"/>
                        <a:t>法令順守</a:t>
                      </a:r>
                      <a:endParaRPr kumimoji="1" lang="ja-JP" altLang="en-US" dirty="0"/>
                    </a:p>
                  </a:txBody>
                  <a:tcPr/>
                </a:tc>
                <a:tc>
                  <a:txBody>
                    <a:bodyPr/>
                    <a:lstStyle/>
                    <a:p>
                      <a:pPr algn="ctr"/>
                      <a:r>
                        <a:rPr kumimoji="1" lang="ja-JP" altLang="en-US" dirty="0" smtClean="0"/>
                        <a:t>合規性</a:t>
                      </a:r>
                      <a:endParaRPr kumimoji="1" lang="ja-JP" altLang="en-US" dirty="0"/>
                    </a:p>
                  </a:txBody>
                  <a:tcPr/>
                </a:tc>
              </a:tr>
            </a:tbl>
          </a:graphicData>
        </a:graphic>
      </p:graphicFrame>
      <p:sp>
        <p:nvSpPr>
          <p:cNvPr id="5" name="左大かっこ 4"/>
          <p:cNvSpPr/>
          <p:nvPr/>
        </p:nvSpPr>
        <p:spPr>
          <a:xfrm>
            <a:off x="1544543" y="2132856"/>
            <a:ext cx="144016" cy="792088"/>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右大かっこ 5"/>
          <p:cNvSpPr/>
          <p:nvPr/>
        </p:nvSpPr>
        <p:spPr>
          <a:xfrm>
            <a:off x="3642327" y="2132856"/>
            <a:ext cx="144016" cy="792088"/>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0314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内部統制の基本的要素</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872855356"/>
              </p:ext>
            </p:extLst>
          </p:nvPr>
        </p:nvGraphicFramePr>
        <p:xfrm>
          <a:off x="1331640" y="1600200"/>
          <a:ext cx="5832648" cy="2225040"/>
        </p:xfrm>
        <a:graphic>
          <a:graphicData uri="http://schemas.openxmlformats.org/drawingml/2006/table">
            <a:tbl>
              <a:tblPr>
                <a:tableStyleId>{5C22544A-7EE6-4342-B048-85BDC9FD1C3A}</a:tableStyleId>
              </a:tblPr>
              <a:tblGrid>
                <a:gridCol w="1691485"/>
                <a:gridCol w="4141163"/>
              </a:tblGrid>
              <a:tr h="370840">
                <a:tc>
                  <a:txBody>
                    <a:bodyPr/>
                    <a:lstStyle/>
                    <a:p>
                      <a:pPr algn="ctr"/>
                      <a:r>
                        <a:rPr kumimoji="1" lang="ja-JP" altLang="en-US" dirty="0" smtClean="0"/>
                        <a:t>１</a:t>
                      </a:r>
                      <a:endParaRPr kumimoji="1" lang="en-US" altLang="ja-JP" dirty="0" smtClean="0"/>
                    </a:p>
                  </a:txBody>
                  <a:tcPr>
                    <a:solidFill>
                      <a:schemeClr val="accent1"/>
                    </a:solidFill>
                  </a:tcPr>
                </a:tc>
                <a:tc>
                  <a:txBody>
                    <a:bodyPr/>
                    <a:lstStyle/>
                    <a:p>
                      <a:r>
                        <a:rPr kumimoji="1" lang="ja-JP" altLang="en-US" dirty="0" smtClean="0"/>
                        <a:t>　統制環境</a:t>
                      </a:r>
                      <a:endParaRPr kumimoji="1" lang="ja-JP" altLang="en-US" dirty="0"/>
                    </a:p>
                  </a:txBody>
                  <a:tcPr/>
                </a:tc>
              </a:tr>
              <a:tr h="370840">
                <a:tc>
                  <a:txBody>
                    <a:bodyPr/>
                    <a:lstStyle/>
                    <a:p>
                      <a:pPr algn="ctr"/>
                      <a:r>
                        <a:rPr kumimoji="1" lang="ja-JP" altLang="en-US" dirty="0" smtClean="0"/>
                        <a:t>２</a:t>
                      </a:r>
                      <a:endParaRPr kumimoji="1" lang="ja-JP" altLang="en-US" dirty="0"/>
                    </a:p>
                  </a:txBody>
                  <a:tcPr>
                    <a:solidFill>
                      <a:schemeClr val="accent1"/>
                    </a:solidFill>
                  </a:tcPr>
                </a:tc>
                <a:tc>
                  <a:txBody>
                    <a:bodyPr/>
                    <a:lstStyle/>
                    <a:p>
                      <a:r>
                        <a:rPr kumimoji="1" lang="ja-JP" altLang="en-US" dirty="0" smtClean="0"/>
                        <a:t>　リスクの評価と対応</a:t>
                      </a:r>
                      <a:endParaRPr kumimoji="1" lang="ja-JP" altLang="en-US" dirty="0"/>
                    </a:p>
                  </a:txBody>
                  <a:tcPr/>
                </a:tc>
              </a:tr>
              <a:tr h="370840">
                <a:tc>
                  <a:txBody>
                    <a:bodyPr/>
                    <a:lstStyle/>
                    <a:p>
                      <a:pPr algn="ctr"/>
                      <a:r>
                        <a:rPr kumimoji="1" lang="ja-JP" altLang="en-US" dirty="0" smtClean="0"/>
                        <a:t>３</a:t>
                      </a:r>
                      <a:endParaRPr kumimoji="1" lang="ja-JP" altLang="en-US" dirty="0"/>
                    </a:p>
                  </a:txBody>
                  <a:tcPr>
                    <a:solidFill>
                      <a:schemeClr val="accent1"/>
                    </a:solidFill>
                  </a:tcPr>
                </a:tc>
                <a:tc>
                  <a:txBody>
                    <a:bodyPr/>
                    <a:lstStyle/>
                    <a:p>
                      <a:r>
                        <a:rPr kumimoji="1" lang="ja-JP" altLang="en-US" dirty="0" smtClean="0"/>
                        <a:t>　統制活動</a:t>
                      </a:r>
                      <a:endParaRPr kumimoji="1" lang="ja-JP" altLang="en-US" dirty="0"/>
                    </a:p>
                  </a:txBody>
                  <a:tcPr/>
                </a:tc>
              </a:tr>
              <a:tr h="370840">
                <a:tc>
                  <a:txBody>
                    <a:bodyPr/>
                    <a:lstStyle/>
                    <a:p>
                      <a:pPr algn="ctr"/>
                      <a:r>
                        <a:rPr kumimoji="1" lang="ja-JP" altLang="en-US" dirty="0" smtClean="0"/>
                        <a:t>４</a:t>
                      </a:r>
                      <a:endParaRPr kumimoji="1" lang="ja-JP" altLang="en-US" dirty="0"/>
                    </a:p>
                  </a:txBody>
                  <a:tcPr>
                    <a:solidFill>
                      <a:schemeClr val="accent1"/>
                    </a:solidFill>
                  </a:tcPr>
                </a:tc>
                <a:tc>
                  <a:txBody>
                    <a:bodyPr/>
                    <a:lstStyle/>
                    <a:p>
                      <a:r>
                        <a:rPr kumimoji="1" lang="ja-JP" altLang="en-US" dirty="0" smtClean="0"/>
                        <a:t>　情報と伝達</a:t>
                      </a:r>
                      <a:endParaRPr kumimoji="1" lang="ja-JP" altLang="en-US" dirty="0"/>
                    </a:p>
                  </a:txBody>
                  <a:tcPr/>
                </a:tc>
              </a:tr>
              <a:tr h="370840">
                <a:tc>
                  <a:txBody>
                    <a:bodyPr/>
                    <a:lstStyle/>
                    <a:p>
                      <a:pPr algn="ctr"/>
                      <a:r>
                        <a:rPr kumimoji="1" lang="ja-JP" altLang="en-US" dirty="0" smtClean="0"/>
                        <a:t>５</a:t>
                      </a:r>
                      <a:endParaRPr kumimoji="1" lang="ja-JP" altLang="en-US" dirty="0"/>
                    </a:p>
                  </a:txBody>
                  <a:tcPr>
                    <a:solidFill>
                      <a:schemeClr val="accent1"/>
                    </a:solidFill>
                  </a:tcPr>
                </a:tc>
                <a:tc>
                  <a:txBody>
                    <a:bodyPr/>
                    <a:lstStyle/>
                    <a:p>
                      <a:r>
                        <a:rPr kumimoji="1" lang="ja-JP" altLang="en-US" dirty="0" smtClean="0"/>
                        <a:t>　モニタリング</a:t>
                      </a:r>
                      <a:endParaRPr kumimoji="1" lang="ja-JP" altLang="en-US" dirty="0"/>
                    </a:p>
                  </a:txBody>
                  <a:tcPr/>
                </a:tc>
              </a:tr>
              <a:tr h="370840">
                <a:tc>
                  <a:txBody>
                    <a:bodyPr/>
                    <a:lstStyle/>
                    <a:p>
                      <a:pPr algn="ctr"/>
                      <a:r>
                        <a:rPr kumimoji="1" lang="ja-JP" altLang="en-US" dirty="0" smtClean="0"/>
                        <a:t>６</a:t>
                      </a:r>
                      <a:endParaRPr kumimoji="1" lang="ja-JP" altLang="en-US" dirty="0"/>
                    </a:p>
                  </a:txBody>
                  <a:tcPr>
                    <a:solidFill>
                      <a:schemeClr val="accent1"/>
                    </a:solidFill>
                  </a:tcPr>
                </a:tc>
                <a:tc>
                  <a:txBody>
                    <a:bodyPr/>
                    <a:lstStyle/>
                    <a:p>
                      <a:r>
                        <a:rPr kumimoji="1" lang="ja-JP" altLang="en-US" dirty="0" smtClean="0"/>
                        <a:t>　ＩＴへの対応</a:t>
                      </a:r>
                      <a:endParaRPr kumimoji="1" lang="ja-JP" altLang="en-US" dirty="0"/>
                    </a:p>
                  </a:txBody>
                  <a:tcPr/>
                </a:tc>
              </a:tr>
            </a:tbl>
          </a:graphicData>
        </a:graphic>
      </p:graphicFrame>
    </p:spTree>
    <p:extLst>
      <p:ext uri="{BB962C8B-B14F-4D97-AF65-F5344CB8AC3E}">
        <p14:creationId xmlns:p14="http://schemas.microsoft.com/office/powerpoint/2010/main" val="2937994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１、統制環境</a:t>
            </a:r>
            <a:endParaRPr kumimoji="1" lang="ja-JP" altLang="en-US" dirty="0"/>
          </a:p>
        </p:txBody>
      </p:sp>
      <p:sp>
        <p:nvSpPr>
          <p:cNvPr id="3" name="コンテンツ プレースホルダー 2"/>
          <p:cNvSpPr>
            <a:spLocks noGrp="1"/>
          </p:cNvSpPr>
          <p:nvPr>
            <p:ph idx="1"/>
          </p:nvPr>
        </p:nvSpPr>
        <p:spPr>
          <a:xfrm>
            <a:off x="457200" y="1600200"/>
            <a:ext cx="8229600" cy="4925144"/>
          </a:xfrm>
          <a:solidFill>
            <a:schemeClr val="tx2">
              <a:lumMod val="20000"/>
              <a:lumOff val="80000"/>
            </a:schemeClr>
          </a:solidFill>
        </p:spPr>
        <p:txBody>
          <a:bodyPr>
            <a:normAutofit lnSpcReduction="10000"/>
          </a:bodyPr>
          <a:lstStyle/>
          <a:p>
            <a:r>
              <a:rPr kumimoji="1" lang="ja-JP" altLang="en-US" sz="2800" dirty="0" smtClean="0"/>
              <a:t>組織の気風を決定し、組織内のすべての者の統制に対する意識に影響を与え、他の基本的要素の基礎となる。</a:t>
            </a:r>
            <a:endParaRPr kumimoji="1" lang="en-US" altLang="ja-JP" sz="2800" dirty="0" smtClean="0"/>
          </a:p>
          <a:p>
            <a:endParaRPr lang="en-US" altLang="ja-JP" sz="2800" dirty="0"/>
          </a:p>
          <a:p>
            <a:r>
              <a:rPr kumimoji="1" lang="ja-JP" altLang="en-US" sz="2800" dirty="0" smtClean="0"/>
              <a:t>統制環境に含まれる項目</a:t>
            </a:r>
            <a:endParaRPr kumimoji="1" lang="en-US" altLang="ja-JP" sz="2800" dirty="0" smtClean="0"/>
          </a:p>
          <a:p>
            <a:pPr marL="0" indent="0">
              <a:buNone/>
            </a:pPr>
            <a:r>
              <a:rPr lang="ja-JP" altLang="en-US" sz="2800" dirty="0"/>
              <a:t>　</a:t>
            </a:r>
            <a:r>
              <a:rPr lang="ja-JP" altLang="en-US" sz="2800" dirty="0" smtClean="0"/>
              <a:t>　・トップの考え方・方針・姿勢</a:t>
            </a:r>
            <a:endParaRPr lang="en-US" altLang="ja-JP" sz="2800" dirty="0" smtClean="0"/>
          </a:p>
          <a:p>
            <a:pPr marL="0" indent="0">
              <a:buNone/>
            </a:pPr>
            <a:r>
              <a:rPr kumimoji="1" lang="ja-JP" altLang="en-US" sz="2800" dirty="0"/>
              <a:t>　</a:t>
            </a:r>
            <a:r>
              <a:rPr kumimoji="1" lang="ja-JP" altLang="en-US" sz="2800" dirty="0" smtClean="0"/>
              <a:t>　・組織が共有する誠実性・倫理観</a:t>
            </a:r>
            <a:r>
              <a:rPr kumimoji="1" lang="en-US" altLang="ja-JP" sz="2800" dirty="0" smtClean="0"/>
              <a:t>/</a:t>
            </a:r>
            <a:r>
              <a:rPr kumimoji="1" lang="ja-JP" altLang="en-US" sz="2800" dirty="0" smtClean="0"/>
              <a:t>組織風土</a:t>
            </a:r>
            <a:endParaRPr kumimoji="1" lang="en-US" altLang="ja-JP" sz="2800" dirty="0" smtClean="0"/>
          </a:p>
          <a:p>
            <a:pPr marL="0" indent="0">
              <a:buNone/>
            </a:pPr>
            <a:r>
              <a:rPr lang="ja-JP" altLang="en-US" sz="2800" dirty="0"/>
              <a:t>　</a:t>
            </a:r>
            <a:r>
              <a:rPr lang="ja-JP" altLang="en-US" sz="2800" dirty="0" smtClean="0"/>
              <a:t>　・組織体制、人事管理・権限及び職責</a:t>
            </a:r>
            <a:endParaRPr lang="en-US" altLang="ja-JP" sz="2800" dirty="0" smtClean="0"/>
          </a:p>
          <a:p>
            <a:pPr marL="0" indent="0">
              <a:buNone/>
            </a:pPr>
            <a:endParaRPr lang="en-US" altLang="ja-JP" sz="2800" dirty="0"/>
          </a:p>
          <a:p>
            <a:pPr marL="0" indent="0">
              <a:buNone/>
            </a:pPr>
            <a:r>
              <a:rPr lang="ja-JP" altLang="en-US" sz="2800" dirty="0" smtClean="0"/>
              <a:t>　　　　　　　　　　➡　　</a:t>
            </a:r>
            <a:r>
              <a:rPr lang="ja-JP" altLang="en-US" sz="2800" dirty="0" smtClean="0">
                <a:effectLst>
                  <a:outerShdw blurRad="38100" dist="38100" dir="2700000" algn="tl">
                    <a:srgbClr val="000000">
                      <a:alpha val="43137"/>
                    </a:srgbClr>
                  </a:outerShdw>
                </a:effectLst>
              </a:rPr>
              <a:t>最も重要な内部統制の要素</a:t>
            </a:r>
            <a:endParaRPr lang="en-US" altLang="ja-JP" sz="2800" dirty="0" smtClean="0">
              <a:effectLst>
                <a:outerShdw blurRad="38100" dist="38100" dir="2700000" algn="tl">
                  <a:srgbClr val="000000">
                    <a:alpha val="43137"/>
                  </a:srgbClr>
                </a:outerShdw>
              </a:effectLst>
            </a:endParaRPr>
          </a:p>
          <a:p>
            <a:pPr marL="0" indent="0">
              <a:buNone/>
            </a:pP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110411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２、リスクの評価と対応</a:t>
            </a:r>
            <a:endParaRPr kumimoji="1" lang="ja-JP" altLang="en-US" dirty="0"/>
          </a:p>
        </p:txBody>
      </p:sp>
      <p:sp>
        <p:nvSpPr>
          <p:cNvPr id="3" name="コンテンツ プレースホルダー 2"/>
          <p:cNvSpPr>
            <a:spLocks noGrp="1"/>
          </p:cNvSpPr>
          <p:nvPr>
            <p:ph idx="1"/>
          </p:nvPr>
        </p:nvSpPr>
        <p:spPr>
          <a:xfrm>
            <a:off x="457200" y="1600200"/>
            <a:ext cx="8229600" cy="4853136"/>
          </a:xfrm>
        </p:spPr>
        <p:txBody>
          <a:bodyPr>
            <a:normAutofit fontScale="92500" lnSpcReduction="20000"/>
          </a:bodyPr>
          <a:lstStyle/>
          <a:p>
            <a:pPr marL="0" indent="0">
              <a:buNone/>
            </a:pPr>
            <a:r>
              <a:rPr lang="en-US" altLang="ja-JP" sz="2800" dirty="0" smtClean="0"/>
              <a:t>1</a:t>
            </a:r>
            <a:r>
              <a:rPr lang="ja-JP" altLang="en-US" sz="2800" dirty="0" err="1" smtClean="0"/>
              <a:t>、</a:t>
            </a:r>
            <a:r>
              <a:rPr lang="ja-JP" altLang="en-US" sz="2800" dirty="0" smtClean="0"/>
              <a:t>リスクの評価・・・</a:t>
            </a:r>
            <a:endParaRPr lang="en-US" altLang="ja-JP" sz="2800" dirty="0" smtClean="0"/>
          </a:p>
          <a:p>
            <a:pPr marL="0" indent="0">
              <a:buNone/>
            </a:pPr>
            <a:r>
              <a:rPr kumimoji="1" lang="ja-JP" altLang="en-US" sz="2800" dirty="0"/>
              <a:t>　</a:t>
            </a:r>
            <a:r>
              <a:rPr kumimoji="1" lang="ja-JP" altLang="en-US" sz="2800" dirty="0" smtClean="0"/>
              <a:t>　組織目標の達成を阻害する要因をリスクとして識別、分析及び評価する。</a:t>
            </a:r>
            <a:endParaRPr kumimoji="1" lang="en-US" altLang="ja-JP" sz="2800" dirty="0" smtClean="0"/>
          </a:p>
          <a:p>
            <a:pPr marL="0" indent="0">
              <a:buNone/>
            </a:pPr>
            <a:endParaRPr lang="en-US" altLang="ja-JP" sz="2200" dirty="0" smtClean="0"/>
          </a:p>
          <a:p>
            <a:pPr marL="0" indent="0">
              <a:buNone/>
            </a:pPr>
            <a:r>
              <a:rPr lang="ja-JP" altLang="en-US" sz="2200" dirty="0" smtClean="0"/>
              <a:t>（リスクの評価と対応のフロー）</a:t>
            </a:r>
            <a:endParaRPr lang="en-US" altLang="ja-JP" sz="2200" dirty="0" smtClean="0"/>
          </a:p>
          <a:p>
            <a:pPr marL="0" indent="0">
              <a:buNone/>
            </a:pPr>
            <a:r>
              <a:rPr lang="ja-JP" altLang="en-US" sz="2200" dirty="0" smtClean="0"/>
              <a:t>　　</a:t>
            </a:r>
            <a:endParaRPr lang="en-US" altLang="ja-JP" sz="2200" dirty="0"/>
          </a:p>
          <a:p>
            <a:pPr marL="0" indent="0">
              <a:buNone/>
            </a:pPr>
            <a:endParaRPr lang="en-US" altLang="ja-JP" sz="2200" dirty="0"/>
          </a:p>
          <a:p>
            <a:pPr marL="0" indent="0">
              <a:buNone/>
            </a:pPr>
            <a:endParaRPr kumimoji="1" lang="en-US" altLang="ja-JP" sz="2800" dirty="0" smtClean="0"/>
          </a:p>
          <a:p>
            <a:pPr marL="0" indent="0">
              <a:buNone/>
            </a:pPr>
            <a:r>
              <a:rPr kumimoji="1" lang="en-US" altLang="ja-JP" sz="2800" dirty="0" smtClean="0"/>
              <a:t>2</a:t>
            </a:r>
            <a:r>
              <a:rPr kumimoji="1" lang="ja-JP" altLang="en-US" sz="2800" dirty="0" err="1" smtClean="0"/>
              <a:t>、</a:t>
            </a:r>
            <a:r>
              <a:rPr kumimoji="1" lang="ja-JP" altLang="en-US" sz="2800" dirty="0" smtClean="0"/>
              <a:t>リスクへの対応・・・</a:t>
            </a:r>
            <a:endParaRPr kumimoji="1" lang="en-US" altLang="ja-JP" sz="2800" dirty="0" smtClean="0"/>
          </a:p>
          <a:p>
            <a:pPr marL="0" indent="0">
              <a:buNone/>
            </a:pPr>
            <a:r>
              <a:rPr lang="ja-JP" altLang="en-US" sz="2800" dirty="0"/>
              <a:t>　</a:t>
            </a:r>
            <a:r>
              <a:rPr lang="ja-JP" altLang="en-US" sz="2800" dirty="0" smtClean="0"/>
              <a:t>　・　リスクの評価を受けて、リスクへの適切な対応を選択する。</a:t>
            </a:r>
            <a:endParaRPr lang="en-US" altLang="ja-JP" sz="2800" dirty="0" smtClean="0"/>
          </a:p>
          <a:p>
            <a:pPr marL="0" indent="0">
              <a:buNone/>
            </a:pPr>
            <a:r>
              <a:rPr kumimoji="1" lang="ja-JP" altLang="en-US" sz="2800" dirty="0"/>
              <a:t>　</a:t>
            </a:r>
            <a:r>
              <a:rPr kumimoji="1" lang="ja-JP" altLang="en-US" sz="2800" dirty="0" smtClean="0"/>
              <a:t>　・　個々のリスクについて、回避、低減、移転、受容等、適切な対応を選択する。</a:t>
            </a:r>
            <a:endParaRPr kumimoji="1" lang="ja-JP" altLang="en-US" sz="2800" dirty="0"/>
          </a:p>
        </p:txBody>
      </p:sp>
      <p:graphicFrame>
        <p:nvGraphicFramePr>
          <p:cNvPr id="4" name="表 3"/>
          <p:cNvGraphicFramePr>
            <a:graphicFrameLocks noGrp="1"/>
          </p:cNvGraphicFramePr>
          <p:nvPr>
            <p:extLst>
              <p:ext uri="{D42A27DB-BD31-4B8C-83A1-F6EECF244321}">
                <p14:modId xmlns:p14="http://schemas.microsoft.com/office/powerpoint/2010/main" val="280521340"/>
              </p:ext>
            </p:extLst>
          </p:nvPr>
        </p:nvGraphicFramePr>
        <p:xfrm>
          <a:off x="395538" y="3356991"/>
          <a:ext cx="8352926" cy="365760"/>
        </p:xfrm>
        <a:graphic>
          <a:graphicData uri="http://schemas.openxmlformats.org/drawingml/2006/table">
            <a:tbl>
              <a:tblPr firstRow="1" bandRow="1">
                <a:tableStyleId>{5C22544A-7EE6-4342-B048-85BDC9FD1C3A}</a:tableStyleId>
              </a:tblPr>
              <a:tblGrid>
                <a:gridCol w="1440158"/>
                <a:gridCol w="1720408"/>
                <a:gridCol w="1730787"/>
                <a:gridCol w="1790988"/>
                <a:gridCol w="1670585"/>
              </a:tblGrid>
              <a:tr h="226824">
                <a:tc>
                  <a:txBody>
                    <a:bodyPr/>
                    <a:lstStyle/>
                    <a:p>
                      <a:r>
                        <a:rPr kumimoji="1" lang="ja-JP" altLang="en-US" dirty="0" smtClean="0"/>
                        <a:t>リスクの識別　　　　</a:t>
                      </a:r>
                      <a:endParaRPr kumimoji="1" lang="ja-JP" altLang="en-US" dirty="0"/>
                    </a:p>
                  </a:txBody>
                  <a:tcPr/>
                </a:tc>
                <a:tc>
                  <a:txBody>
                    <a:bodyPr/>
                    <a:lstStyle/>
                    <a:p>
                      <a:r>
                        <a:rPr kumimoji="1" lang="ja-JP" altLang="en-US" dirty="0" smtClean="0"/>
                        <a:t>➡リスクの分類</a:t>
                      </a:r>
                      <a:endParaRPr kumimoji="1" lang="ja-JP" altLang="en-US" dirty="0"/>
                    </a:p>
                  </a:txBody>
                  <a:tcPr/>
                </a:tc>
                <a:tc>
                  <a:txBody>
                    <a:bodyPr/>
                    <a:lstStyle/>
                    <a:p>
                      <a:r>
                        <a:rPr kumimoji="1" lang="ja-JP" altLang="en-US" dirty="0" smtClean="0"/>
                        <a:t>➡リスクの分析</a:t>
                      </a:r>
                      <a:endParaRPr kumimoji="1" lang="ja-JP" altLang="en-US" dirty="0"/>
                    </a:p>
                  </a:txBody>
                  <a:tcPr/>
                </a:tc>
                <a:tc>
                  <a:txBody>
                    <a:bodyPr/>
                    <a:lstStyle/>
                    <a:p>
                      <a:r>
                        <a:rPr kumimoji="1" lang="ja-JP" altLang="en-US" dirty="0" smtClean="0"/>
                        <a:t>➡リスクの評価</a:t>
                      </a:r>
                      <a:endParaRPr kumimoji="1" lang="ja-JP" altLang="en-US" dirty="0"/>
                    </a:p>
                  </a:txBody>
                  <a:tcPr/>
                </a:tc>
                <a:tc>
                  <a:txBody>
                    <a:bodyPr/>
                    <a:lstStyle/>
                    <a:p>
                      <a:r>
                        <a:rPr kumimoji="1" lang="ja-JP" altLang="en-US" b="0" dirty="0" smtClean="0"/>
                        <a:t>➡リスクの対応</a:t>
                      </a:r>
                      <a:endParaRPr kumimoji="1" lang="ja-JP" altLang="en-US" b="0" dirty="0"/>
                    </a:p>
                  </a:txBody>
                  <a:tcPr/>
                </a:tc>
              </a:tr>
            </a:tbl>
          </a:graphicData>
        </a:graphic>
      </p:graphicFrame>
    </p:spTree>
    <p:extLst>
      <p:ext uri="{BB962C8B-B14F-4D97-AF65-F5344CB8AC3E}">
        <p14:creationId xmlns:p14="http://schemas.microsoft.com/office/powerpoint/2010/main" val="1317072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３、統制活動</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責任者の命令及び指示が適切に実行されることを確保するために定める方針及び手続。</a:t>
            </a:r>
            <a:endParaRPr kumimoji="1" lang="en-US" altLang="ja-JP" sz="2800" dirty="0" smtClean="0"/>
          </a:p>
          <a:p>
            <a:endParaRPr lang="en-US" altLang="ja-JP" sz="2800" dirty="0"/>
          </a:p>
          <a:p>
            <a:r>
              <a:rPr kumimoji="1" lang="ja-JP" altLang="en-US" sz="2800" dirty="0" smtClean="0"/>
              <a:t>統制活動には、権限及び職責の付与、職務分掌</a:t>
            </a:r>
            <a:r>
              <a:rPr kumimoji="1" lang="en-US" altLang="ja-JP" sz="2800" dirty="0" smtClean="0"/>
              <a:t>/</a:t>
            </a:r>
            <a:r>
              <a:rPr kumimoji="1" lang="ja-JP" altLang="en-US" sz="2800" dirty="0" smtClean="0"/>
              <a:t>内部牽制等の方針及び手続が含まれる。</a:t>
            </a:r>
            <a:endParaRPr kumimoji="1" lang="en-US" altLang="ja-JP" sz="2800" dirty="0" smtClean="0"/>
          </a:p>
          <a:p>
            <a:endParaRPr kumimoji="1" lang="en-US" altLang="ja-JP" sz="2800" dirty="0" smtClean="0"/>
          </a:p>
          <a:p>
            <a:r>
              <a:rPr lang="ja-JP" altLang="en-US" sz="2800" dirty="0" smtClean="0"/>
              <a:t>方針及び手続は、業務のプロセスに組み込まれ、組織内のすべての者が遂行する。</a:t>
            </a:r>
            <a:endParaRPr kumimoji="1" lang="en-US" altLang="ja-JP" sz="2800" dirty="0" smtClean="0"/>
          </a:p>
          <a:p>
            <a:pPr marL="0" indent="0">
              <a:buNone/>
            </a:pPr>
            <a:endParaRPr kumimoji="1" lang="ja-JP" altLang="en-US" dirty="0"/>
          </a:p>
        </p:txBody>
      </p:sp>
    </p:spTree>
    <p:extLst>
      <p:ext uri="{BB962C8B-B14F-4D97-AF65-F5344CB8AC3E}">
        <p14:creationId xmlns:p14="http://schemas.microsoft.com/office/powerpoint/2010/main" val="36253211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616</Words>
  <Application>Microsoft Office PowerPoint</Application>
  <PresentationFormat>画面に合わせる (4:3)</PresentationFormat>
  <Paragraphs>141</Paragraphs>
  <Slides>18</Slides>
  <Notes>2</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内部統制とは何か</vt:lpstr>
      <vt:lpstr>内部統制の定義</vt:lpstr>
      <vt:lpstr>内部統制の目的</vt:lpstr>
      <vt:lpstr>地方公共団体事務の有効性・効率性</vt:lpstr>
      <vt:lpstr>内部統制の目的と検査の視点</vt:lpstr>
      <vt:lpstr>内部統制の基本的要素</vt:lpstr>
      <vt:lpstr>１、統制環境</vt:lpstr>
      <vt:lpstr>２、リスクの評価と対応</vt:lpstr>
      <vt:lpstr>３、統制活動</vt:lpstr>
      <vt:lpstr>４、情報と伝達</vt:lpstr>
      <vt:lpstr>５、モニタリング</vt:lpstr>
      <vt:lpstr>６、ＩＴへの対応</vt:lpstr>
      <vt:lpstr>２、内部統制の業務</vt:lpstr>
      <vt:lpstr>内部統制業務の全体像</vt:lpstr>
      <vt:lpstr>参考：民間企業の内部統制業務</vt:lpstr>
      <vt:lpstr>内部統制の整備・運用の責任者</vt:lpstr>
      <vt:lpstr>内部監査の役割</vt:lpstr>
      <vt:lpstr>エビデンスを重視した政策立案</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内部統制とは何か</dc:title>
  <dc:creator>seiichi kawano</dc:creator>
  <cp:lastModifiedBy>seiichi kawano</cp:lastModifiedBy>
  <cp:revision>27</cp:revision>
  <dcterms:created xsi:type="dcterms:W3CDTF">2019-07-26T01:19:17Z</dcterms:created>
  <dcterms:modified xsi:type="dcterms:W3CDTF">2019-07-27T11:59:27Z</dcterms:modified>
</cp:coreProperties>
</file>